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8" r:id="rId2"/>
    <p:sldId id="262" r:id="rId3"/>
    <p:sldId id="263" r:id="rId4"/>
    <p:sldId id="264" r:id="rId5"/>
    <p:sldId id="265" r:id="rId6"/>
    <p:sldId id="266" r:id="rId7"/>
    <p:sldId id="267" r:id="rId8"/>
    <p:sldId id="259" r:id="rId9"/>
    <p:sldId id="260" r:id="rId10"/>
    <p:sldId id="261" r:id="rId11"/>
    <p:sldId id="268" r:id="rId12"/>
    <p:sldId id="269" r:id="rId13"/>
    <p:sldId id="270" r:id="rId14"/>
    <p:sldId id="271" r:id="rId15"/>
    <p:sldId id="272"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00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342" autoAdjust="0"/>
    <p:restoredTop sz="94660"/>
  </p:normalViewPr>
  <p:slideViewPr>
    <p:cSldViewPr>
      <p:cViewPr>
        <p:scale>
          <a:sx n="66" d="100"/>
          <a:sy n="66" d="100"/>
        </p:scale>
        <p:origin x="-678" y="-1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2A71CD-CEF6-47EB-97D0-1BB45600975F}" type="datetimeFigureOut">
              <a:rPr lang="en-US" smtClean="0"/>
              <a:pPr/>
              <a:t>1/22/2019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21C56B-DF8C-4A72-90E0-87AB0D7A81D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21C56B-DF8C-4A72-90E0-87AB0D7A81D8}"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419005-2907-42E2-B844-406477C4429F}"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3B44B-1BB5-4259-8446-DE807848AC6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419005-2907-42E2-B844-406477C4429F}"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3B44B-1BB5-4259-8446-DE807848AC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419005-2907-42E2-B844-406477C4429F}"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3B44B-1BB5-4259-8446-DE807848AC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419005-2907-42E2-B844-406477C4429F}"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3B44B-1BB5-4259-8446-DE807848AC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419005-2907-42E2-B844-406477C4429F}" type="datetimeFigureOut">
              <a:rPr lang="en-US" smtClean="0"/>
              <a:pPr/>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D3B44B-1BB5-4259-8446-DE807848AC6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419005-2907-42E2-B844-406477C4429F}"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3B44B-1BB5-4259-8446-DE807848AC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419005-2907-42E2-B844-406477C4429F}" type="datetimeFigureOut">
              <a:rPr lang="en-US" smtClean="0"/>
              <a:pPr/>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D3B44B-1BB5-4259-8446-DE807848AC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419005-2907-42E2-B844-406477C4429F}" type="datetimeFigureOut">
              <a:rPr lang="en-US" smtClean="0"/>
              <a:pPr/>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D3B44B-1BB5-4259-8446-DE807848AC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19005-2907-42E2-B844-406477C4429F}" type="datetimeFigureOut">
              <a:rPr lang="en-US" smtClean="0"/>
              <a:pPr/>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D3B44B-1BB5-4259-8446-DE807848AC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419005-2907-42E2-B844-406477C4429F}"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3B44B-1BB5-4259-8446-DE807848AC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419005-2907-42E2-B844-406477C4429F}" type="datetimeFigureOut">
              <a:rPr lang="en-US" smtClean="0"/>
              <a:pPr/>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D3B44B-1BB5-4259-8446-DE807848AC6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419005-2907-42E2-B844-406477C4429F}" type="datetimeFigureOut">
              <a:rPr lang="en-US" smtClean="0"/>
              <a:pPr/>
              <a:t>1/22/2019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D3B44B-1BB5-4259-8446-DE807848AC6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67" name="Picture 1" descr="Picture36.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48168" name="WordArt 8"/>
          <p:cNvSpPr>
            <a:spLocks noChangeArrowheads="1" noChangeShapeType="1" noTextEdit="1"/>
          </p:cNvSpPr>
          <p:nvPr/>
        </p:nvSpPr>
        <p:spPr bwMode="auto">
          <a:xfrm>
            <a:off x="152401" y="914401"/>
            <a:ext cx="8778875" cy="3473450"/>
          </a:xfrm>
          <a:prstGeom prst="rect">
            <a:avLst/>
          </a:prstGeom>
        </p:spPr>
        <p:txBody>
          <a:bodyPr wrap="none" fromWordArt="1">
            <a:prstTxWarp prst="textDeflate">
              <a:avLst>
                <a:gd name="adj" fmla="val 18750"/>
              </a:avLst>
            </a:prstTxWarp>
            <a:scene3d>
              <a:camera prst="legacyObliqueRight"/>
              <a:lightRig rig="legacyHarsh3" dir="t"/>
            </a:scene3d>
            <a:sp3d extrusionH="100000" prstMaterial="legacyMatte">
              <a:extrusionClr>
                <a:srgbClr val="663300"/>
              </a:extrusionClr>
            </a:sp3d>
          </a:bodyPr>
          <a:lstStyle/>
          <a:p>
            <a:pPr algn="ctr"/>
            <a:r>
              <a:rPr lang="en-US" sz="3600" b="1" kern="10" dirty="0" smtClean="0">
                <a:ln w="9525">
                  <a:round/>
                  <a:headEnd/>
                  <a:tailEnd/>
                </a:ln>
                <a:gradFill rotWithShape="1">
                  <a:gsLst>
                    <a:gs pos="0">
                      <a:srgbClr val="FF3399"/>
                    </a:gs>
                    <a:gs pos="25000">
                      <a:srgbClr val="FF6633">
                        <a:alpha val="98000"/>
                      </a:srgbClr>
                    </a:gs>
                    <a:gs pos="50000">
                      <a:srgbClr val="FFFF00">
                        <a:alpha val="96000"/>
                      </a:srgbClr>
                    </a:gs>
                    <a:gs pos="75000">
                      <a:srgbClr val="01A78F">
                        <a:alpha val="94000"/>
                      </a:srgbClr>
                    </a:gs>
                    <a:gs pos="100000">
                      <a:srgbClr val="3366FF">
                        <a:alpha val="92000"/>
                      </a:srgbClr>
                    </a:gs>
                  </a:gsLst>
                  <a:lin ang="5400000" scaled="1"/>
                </a:gradFill>
                <a:latin typeface="VNI-Times"/>
              </a:rPr>
              <a:t>ẢNH HƯỞNG CỦA NHIỆT ĐỘ VÀ ĐỘ ẨM </a:t>
            </a:r>
          </a:p>
          <a:p>
            <a:pPr algn="ctr"/>
            <a:r>
              <a:rPr lang="en-US" sz="3600" b="1" kern="10" dirty="0" smtClean="0">
                <a:ln w="9525">
                  <a:round/>
                  <a:headEnd/>
                  <a:tailEnd/>
                </a:ln>
                <a:gradFill rotWithShape="1">
                  <a:gsLst>
                    <a:gs pos="0">
                      <a:srgbClr val="FF3399"/>
                    </a:gs>
                    <a:gs pos="25000">
                      <a:srgbClr val="FF6633">
                        <a:alpha val="98000"/>
                      </a:srgbClr>
                    </a:gs>
                    <a:gs pos="50000">
                      <a:srgbClr val="FFFF00">
                        <a:alpha val="96000"/>
                      </a:srgbClr>
                    </a:gs>
                    <a:gs pos="75000">
                      <a:srgbClr val="01A78F">
                        <a:alpha val="94000"/>
                      </a:srgbClr>
                    </a:gs>
                    <a:gs pos="100000">
                      <a:srgbClr val="3366FF">
                        <a:alpha val="92000"/>
                      </a:srgbClr>
                    </a:gs>
                  </a:gsLst>
                  <a:lin ang="5400000" scaled="1"/>
                </a:gradFill>
                <a:latin typeface="VNI-Times"/>
              </a:rPr>
              <a:t>LÊN ĐỜI SỐNG SINH VẬT</a:t>
            </a:r>
            <a:endParaRPr lang="en-US" sz="3600" b="1" kern="10" dirty="0">
              <a:ln w="9525">
                <a:round/>
                <a:headEnd/>
                <a:tailEnd/>
              </a:ln>
              <a:gradFill rotWithShape="1">
                <a:gsLst>
                  <a:gs pos="0">
                    <a:srgbClr val="FF3399"/>
                  </a:gs>
                  <a:gs pos="25000">
                    <a:srgbClr val="FF6633">
                      <a:alpha val="98000"/>
                    </a:srgbClr>
                  </a:gs>
                  <a:gs pos="50000">
                    <a:srgbClr val="FFFF00">
                      <a:alpha val="96000"/>
                    </a:srgbClr>
                  </a:gs>
                  <a:gs pos="75000">
                    <a:srgbClr val="01A78F">
                      <a:alpha val="94000"/>
                    </a:srgbClr>
                  </a:gs>
                  <a:gs pos="100000">
                    <a:srgbClr val="3366FF">
                      <a:alpha val="92000"/>
                    </a:srgbClr>
                  </a:gs>
                </a:gsLst>
                <a:lin ang="5400000" scaled="1"/>
              </a:gradFill>
              <a:latin typeface="VNI-Times"/>
            </a:endParaRPr>
          </a:p>
        </p:txBody>
      </p:sp>
      <p:sp>
        <p:nvSpPr>
          <p:cNvPr id="348169" name="Text Box 9"/>
          <p:cNvSpPr txBox="1">
            <a:spLocks noChangeArrowheads="1"/>
          </p:cNvSpPr>
          <p:nvPr/>
        </p:nvSpPr>
        <p:spPr bwMode="auto">
          <a:xfrm>
            <a:off x="2819400" y="381001"/>
            <a:ext cx="3429000" cy="646331"/>
          </a:xfrm>
          <a:prstGeom prst="rect">
            <a:avLst/>
          </a:prstGeom>
          <a:solidFill>
            <a:srgbClr val="FAE1C6"/>
          </a:solidFill>
          <a:ln w="9525">
            <a:noFill/>
            <a:miter lim="800000"/>
            <a:headEnd/>
            <a:tailEnd/>
          </a:ln>
          <a:effectLst/>
        </p:spPr>
        <p:txBody>
          <a:bodyPr>
            <a:spAutoFit/>
          </a:bodyPr>
          <a:lstStyle/>
          <a:p>
            <a:pPr algn="ctr">
              <a:spcBef>
                <a:spcPct val="50000"/>
              </a:spcBef>
            </a:pPr>
            <a:r>
              <a:rPr lang="en-US" sz="3600" b="1" dirty="0" smtClean="0">
                <a:solidFill>
                  <a:srgbClr val="993366"/>
                </a:solidFill>
                <a:latin typeface="Times New Roman" pitchFamily="18" charset="0"/>
              </a:rPr>
              <a:t>BÀI </a:t>
            </a:r>
            <a:r>
              <a:rPr lang="en-US" sz="3600" b="1" dirty="0">
                <a:solidFill>
                  <a:srgbClr val="993366"/>
                </a:solidFill>
                <a:latin typeface="Times New Roman" pitchFamily="18" charset="0"/>
              </a:rPr>
              <a:t>43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48169"/>
                                        </p:tgtEl>
                                        <p:attrNameLst>
                                          <p:attrName>style.visibility</p:attrName>
                                        </p:attrNameLst>
                                      </p:cBhvr>
                                      <p:to>
                                        <p:strVal val="visible"/>
                                      </p:to>
                                    </p:set>
                                    <p:animEffect transition="in" filter="diamond(in)">
                                      <p:cBhvr>
                                        <p:cTn id="7" dur="1000"/>
                                        <p:tgtEl>
                                          <p:spTgt spid="348169"/>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348168"/>
                                        </p:tgtEl>
                                        <p:attrNameLst>
                                          <p:attrName>style.visibility</p:attrName>
                                        </p:attrNameLst>
                                      </p:cBhvr>
                                      <p:to>
                                        <p:strVal val="visible"/>
                                      </p:to>
                                    </p:set>
                                    <p:animEffect transition="in" filter="wheel(4)">
                                      <p:cBhvr>
                                        <p:cTn id="10" dur="1000"/>
                                        <p:tgtEl>
                                          <p:spTgt spid="348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8" grpId="0" animBg="1"/>
      <p:bldP spid="3481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1"/>
          <p:cNvSpPr txBox="1">
            <a:spLocks noChangeArrowheads="1"/>
          </p:cNvSpPr>
          <p:nvPr/>
        </p:nvSpPr>
        <p:spPr bwMode="auto">
          <a:xfrm>
            <a:off x="2590800" y="533400"/>
            <a:ext cx="3810000" cy="523220"/>
          </a:xfrm>
          <a:prstGeom prst="rect">
            <a:avLst/>
          </a:prstGeom>
          <a:noFill/>
          <a:ln w="9525">
            <a:noFill/>
            <a:miter lim="800000"/>
            <a:headEnd/>
            <a:tailEnd/>
          </a:ln>
          <a:effectLst/>
        </p:spPr>
        <p:txBody>
          <a:bodyPr>
            <a:spAutoFit/>
          </a:bodyPr>
          <a:lstStyle/>
          <a:p>
            <a:pPr algn="ctr">
              <a:spcBef>
                <a:spcPct val="50000"/>
              </a:spcBef>
            </a:pPr>
            <a:r>
              <a:rPr lang="en-US" sz="2800" b="1" dirty="0">
                <a:latin typeface="Times New Roman" pitchFamily="18" charset="0"/>
                <a:cs typeface="Times New Roman" pitchFamily="18" charset="0"/>
              </a:rPr>
              <a:t>Nhóm thực vật ưa </a:t>
            </a:r>
            <a:r>
              <a:rPr lang="en-US" sz="2800" b="1" dirty="0" smtClean="0">
                <a:latin typeface="Times New Roman" pitchFamily="18" charset="0"/>
                <a:cs typeface="Times New Roman" pitchFamily="18" charset="0"/>
              </a:rPr>
              <a:t>khô</a:t>
            </a:r>
            <a:endParaRPr lang="en-US" sz="2800" b="1" dirty="0">
              <a:latin typeface="Times New Roman" pitchFamily="18" charset="0"/>
              <a:cs typeface="Times New Roman" pitchFamily="18" charset="0"/>
            </a:endParaRPr>
          </a:p>
        </p:txBody>
      </p:sp>
      <p:pic>
        <p:nvPicPr>
          <p:cNvPr id="13" name="Picture 5" descr="P1000513"/>
          <p:cNvPicPr>
            <a:picLocks noGrp="1" noChangeAspect="1" noChangeArrowheads="1"/>
          </p:cNvPicPr>
          <p:nvPr>
            <p:ph sz="half" idx="1"/>
          </p:nvPr>
        </p:nvPicPr>
        <p:blipFill>
          <a:blip r:embed="rId2" cstate="print"/>
          <a:srcRect/>
          <a:stretch>
            <a:fillRect/>
          </a:stretch>
        </p:blipFill>
        <p:spPr>
          <a:xfrm>
            <a:off x="0" y="1219200"/>
            <a:ext cx="3429000" cy="3505200"/>
          </a:xfrm>
          <a:noFill/>
          <a:ln/>
        </p:spPr>
      </p:pic>
      <p:pic>
        <p:nvPicPr>
          <p:cNvPr id="14" name="Picture 7" descr="P1000512"/>
          <p:cNvPicPr>
            <a:picLocks noChangeAspect="1" noChangeArrowheads="1"/>
          </p:cNvPicPr>
          <p:nvPr/>
        </p:nvPicPr>
        <p:blipFill>
          <a:blip r:embed="rId3" cstate="print"/>
          <a:srcRect/>
          <a:stretch>
            <a:fillRect/>
          </a:stretch>
        </p:blipFill>
        <p:spPr>
          <a:xfrm>
            <a:off x="5562600" y="1219200"/>
            <a:ext cx="3505200" cy="3505200"/>
          </a:xfrm>
          <a:prstGeom prst="rect">
            <a:avLst/>
          </a:prstGeom>
          <a:noFill/>
          <a:ln/>
        </p:spPr>
      </p:pic>
      <p:pic>
        <p:nvPicPr>
          <p:cNvPr id="15" name="Picture 10" descr="P1000542"/>
          <p:cNvPicPr>
            <a:picLocks noChangeAspect="1" noChangeArrowheads="1"/>
          </p:cNvPicPr>
          <p:nvPr/>
        </p:nvPicPr>
        <p:blipFill>
          <a:blip r:embed="rId4" cstate="print"/>
          <a:srcRect/>
          <a:stretch>
            <a:fillRect/>
          </a:stretch>
        </p:blipFill>
        <p:spPr>
          <a:xfrm>
            <a:off x="3429000" y="1219200"/>
            <a:ext cx="2133600" cy="3505200"/>
          </a:xfrm>
          <a:prstGeom prst="rect">
            <a:avLst/>
          </a:prstGeom>
          <a:noFill/>
          <a:ln/>
        </p:spPr>
      </p:pic>
      <p:sp>
        <p:nvSpPr>
          <p:cNvPr id="8" name="Text Box 10"/>
          <p:cNvSpPr txBox="1">
            <a:spLocks noChangeArrowheads="1"/>
          </p:cNvSpPr>
          <p:nvPr/>
        </p:nvSpPr>
        <p:spPr bwMode="auto">
          <a:xfrm>
            <a:off x="152400" y="4953000"/>
            <a:ext cx="3200400" cy="830997"/>
          </a:xfrm>
          <a:prstGeom prst="rect">
            <a:avLst/>
          </a:prstGeom>
          <a:solidFill>
            <a:schemeClr val="accent1">
              <a:lumMod val="40000"/>
              <a:lumOff val="60000"/>
            </a:schemeClr>
          </a:solidFill>
          <a:ln w="9525">
            <a:noFill/>
            <a:miter lim="800000"/>
            <a:headEnd/>
            <a:tailEnd/>
          </a:ln>
          <a:effectLst/>
        </p:spPr>
        <p:txBody>
          <a:bodyPr wrap="square">
            <a:spAutoFit/>
          </a:bodyPr>
          <a:lstStyle/>
          <a:p>
            <a:pPr algn="ctr">
              <a:spcBef>
                <a:spcPct val="50000"/>
              </a:spcBef>
            </a:pPr>
            <a:r>
              <a:rPr lang="en-US" sz="2400" b="1" dirty="0" smtClean="0">
                <a:latin typeface="Times New Roman" pitchFamily="18" charset="0"/>
              </a:rPr>
              <a:t>Xương rồng và cây bụi vùng hoang mạc</a:t>
            </a:r>
            <a:endParaRPr lang="en-US" sz="2400" b="1" dirty="0">
              <a:latin typeface="Times New Roman" pitchFamily="18" charset="0"/>
            </a:endParaRPr>
          </a:p>
        </p:txBody>
      </p:sp>
      <p:sp>
        <p:nvSpPr>
          <p:cNvPr id="9" name="Text Box 10"/>
          <p:cNvSpPr txBox="1">
            <a:spLocks noChangeArrowheads="1"/>
          </p:cNvSpPr>
          <p:nvPr/>
        </p:nvSpPr>
        <p:spPr bwMode="auto">
          <a:xfrm>
            <a:off x="5638800" y="4960203"/>
            <a:ext cx="3200400" cy="830997"/>
          </a:xfrm>
          <a:prstGeom prst="rect">
            <a:avLst/>
          </a:prstGeom>
          <a:solidFill>
            <a:schemeClr val="accent1">
              <a:lumMod val="40000"/>
              <a:lumOff val="60000"/>
            </a:schemeClr>
          </a:solidFill>
          <a:ln w="9525">
            <a:noFill/>
            <a:miter lim="800000"/>
            <a:headEnd/>
            <a:tailEnd/>
          </a:ln>
          <a:effectLst/>
        </p:spPr>
        <p:txBody>
          <a:bodyPr wrap="square">
            <a:spAutoFit/>
          </a:bodyPr>
          <a:lstStyle/>
          <a:p>
            <a:pPr algn="ctr">
              <a:spcBef>
                <a:spcPct val="50000"/>
              </a:spcBef>
            </a:pPr>
            <a:r>
              <a:rPr lang="en-US" sz="2400" b="1" dirty="0" smtClean="0">
                <a:latin typeface="Times New Roman" pitchFamily="18" charset="0"/>
              </a:rPr>
              <a:t>Cây cỏ mọc trên các đụn cát ven biển</a:t>
            </a:r>
            <a:endParaRPr lang="en-US" sz="24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1905000"/>
          </a:xfrm>
        </p:spPr>
        <p:txBody>
          <a:bodyPr>
            <a:normAutofit/>
          </a:bodyPr>
          <a:lstStyle/>
          <a:p>
            <a:pPr>
              <a:buFontTx/>
              <a:buChar char="-"/>
            </a:pPr>
            <a:r>
              <a:rPr lang="en-US" sz="2600" dirty="0" smtClean="0">
                <a:latin typeface="Times New Roman" pitchFamily="18" charset="0"/>
                <a:cs typeface="Times New Roman" pitchFamily="18" charset="0"/>
              </a:rPr>
              <a:t>Sinh vật sống ở những vùng có độ ẩm khác nhau có hình thái, cấu tạo khác nhau</a:t>
            </a:r>
          </a:p>
          <a:p>
            <a:pPr>
              <a:buNone/>
            </a:pPr>
            <a:r>
              <a:rPr lang="en-US" sz="2600" dirty="0" smtClean="0">
                <a:latin typeface="Times New Roman" pitchFamily="18" charset="0"/>
                <a:cs typeface="Times New Roman" pitchFamily="18" charset="0"/>
              </a:rPr>
              <a:t>     + Cây sống nơi ẩm ướt, thiếu ánh sáng: phiến lá mỏng, bản lá rộng, mô giậu kém phát triển </a:t>
            </a:r>
          </a:p>
          <a:p>
            <a:pPr>
              <a:buFontTx/>
              <a:buChar char="-"/>
            </a:pPr>
            <a:endParaRPr lang="en-US" sz="2400" dirty="0">
              <a:latin typeface="Times New Roman" pitchFamily="18" charset="0"/>
              <a:cs typeface="Times New Roman" pitchFamily="18" charset="0"/>
            </a:endParaRPr>
          </a:p>
        </p:txBody>
      </p:sp>
      <p:pic>
        <p:nvPicPr>
          <p:cNvPr id="5" name="Picture 4" descr="Untitled_717.png"/>
          <p:cNvPicPr>
            <a:picLocks noChangeAspect="1"/>
          </p:cNvPicPr>
          <p:nvPr/>
        </p:nvPicPr>
        <p:blipFill>
          <a:blip r:embed="rId2"/>
          <a:stretch>
            <a:fillRect/>
          </a:stretch>
        </p:blipFill>
        <p:spPr>
          <a:xfrm>
            <a:off x="533400" y="2057400"/>
            <a:ext cx="8001000" cy="4267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1"/>
            <a:ext cx="8458200" cy="990600"/>
          </a:xfrm>
        </p:spPr>
        <p:txBody>
          <a:bodyPr>
            <a:normAutofit/>
          </a:bodyPr>
          <a:lstStyle/>
          <a:p>
            <a:pPr>
              <a:buNone/>
            </a:pPr>
            <a:r>
              <a:rPr lang="en-US" sz="2600" dirty="0" smtClean="0">
                <a:latin typeface="Times New Roman" pitchFamily="18" charset="0"/>
                <a:cs typeface="Times New Roman" pitchFamily="18" charset="0"/>
              </a:rPr>
              <a:t>    + Cây sống nơi ẩm ướt, ánh sáng mạnh: phiến lá hẹp, mô giậu phát triển </a:t>
            </a:r>
            <a:endParaRPr lang="en-US" sz="2600" dirty="0">
              <a:latin typeface="Times New Roman" pitchFamily="18" charset="0"/>
              <a:cs typeface="Times New Roman" pitchFamily="18" charset="0"/>
            </a:endParaRPr>
          </a:p>
        </p:txBody>
      </p:sp>
      <p:pic>
        <p:nvPicPr>
          <p:cNvPr id="4" name="Picture 3" descr="Untitled_718.png"/>
          <p:cNvPicPr>
            <a:picLocks noChangeAspect="1"/>
          </p:cNvPicPr>
          <p:nvPr/>
        </p:nvPicPr>
        <p:blipFill>
          <a:blip r:embed="rId2"/>
          <a:stretch>
            <a:fillRect/>
          </a:stretch>
        </p:blipFill>
        <p:spPr>
          <a:xfrm>
            <a:off x="685800" y="1447800"/>
            <a:ext cx="7620000" cy="47244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382000" cy="1066800"/>
          </a:xfrm>
        </p:spPr>
        <p:txBody>
          <a:bodyPr/>
          <a:lstStyle/>
          <a:p>
            <a:pPr>
              <a:buNone/>
            </a:pPr>
            <a:r>
              <a:rPr lang="en-US" dirty="0" smtClean="0"/>
              <a:t>    </a:t>
            </a:r>
            <a:r>
              <a:rPr lang="en-US" sz="2600" dirty="0" smtClean="0">
                <a:latin typeface="Times New Roman" pitchFamily="18" charset="0"/>
                <a:cs typeface="Times New Roman" pitchFamily="18" charset="0"/>
              </a:rPr>
              <a:t>+ Cây sống nơi khô hạn: cơ thể mọng nước, lá và thân tiêu giảm, lá biến thành gai.</a:t>
            </a:r>
            <a:endParaRPr lang="en-US" sz="2600" dirty="0">
              <a:latin typeface="Times New Roman" pitchFamily="18" charset="0"/>
              <a:cs typeface="Times New Roman" pitchFamily="18" charset="0"/>
            </a:endParaRPr>
          </a:p>
        </p:txBody>
      </p:sp>
      <p:pic>
        <p:nvPicPr>
          <p:cNvPr id="4" name="Picture 3" descr="Untitled_719.png"/>
          <p:cNvPicPr>
            <a:picLocks noChangeAspect="1"/>
          </p:cNvPicPr>
          <p:nvPr/>
        </p:nvPicPr>
        <p:blipFill>
          <a:blip r:embed="rId2"/>
          <a:stretch>
            <a:fillRect/>
          </a:stretch>
        </p:blipFill>
        <p:spPr>
          <a:xfrm>
            <a:off x="685800" y="1371600"/>
            <a:ext cx="7848600" cy="50292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534400" cy="1828799"/>
          </a:xfrm>
        </p:spPr>
        <p:txBody>
          <a:bodyPr>
            <a:normAutofit/>
          </a:bodyPr>
          <a:lstStyle/>
          <a:p>
            <a:pPr>
              <a:buNone/>
            </a:pPr>
            <a:r>
              <a:rPr lang="en-US" sz="2600" dirty="0" smtClean="0">
                <a:latin typeface="Times New Roman" pitchFamily="18" charset="0"/>
                <a:cs typeface="Times New Roman" pitchFamily="18" charset="0"/>
              </a:rPr>
              <a:t>    + Động vật sống nơi ẩm ướt (ếch, nhái...) khi trời nóng cơ thể mất nước nhanh vì da chúng là da trần. Nhưng bò sát khả năng chống nước hiệu quả hơn vì da có lớp vảy sừng bao bọc</a:t>
            </a:r>
            <a:endParaRPr lang="en-US" sz="2600" dirty="0">
              <a:latin typeface="Times New Roman" pitchFamily="18" charset="0"/>
              <a:cs typeface="Times New Roman" pitchFamily="18" charset="0"/>
            </a:endParaRPr>
          </a:p>
        </p:txBody>
      </p:sp>
      <p:pic>
        <p:nvPicPr>
          <p:cNvPr id="4" name="Picture 3" descr="Untitled_720.png"/>
          <p:cNvPicPr>
            <a:picLocks noChangeAspect="1"/>
          </p:cNvPicPr>
          <p:nvPr/>
        </p:nvPicPr>
        <p:blipFill>
          <a:blip r:embed="rId2"/>
          <a:stretch>
            <a:fillRect/>
          </a:stretch>
        </p:blipFill>
        <p:spPr>
          <a:xfrm>
            <a:off x="533400" y="2109603"/>
            <a:ext cx="7772400" cy="421499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58200" cy="1295400"/>
          </a:xfrm>
        </p:spPr>
        <p:txBody>
          <a:bodyPr>
            <a:noAutofit/>
          </a:bodyPr>
          <a:lstStyle/>
          <a:p>
            <a:pPr algn="l"/>
            <a:r>
              <a:rPr lang="en-US" sz="2400" dirty="0" smtClean="0">
                <a:latin typeface="Times New Roman" pitchFamily="18" charset="0"/>
                <a:cs typeface="Times New Roman" pitchFamily="18" charset="0"/>
              </a:rPr>
              <a:t>- Dựa vào ảnh hưởng của độ ẩm lên đời sống sinh vật, người ta chia thực vật thành các nhóm: thực vật ưa ẩm, thực vật chịu hạn, động vật ưa ẩm, động vật ưa khô</a:t>
            </a:r>
            <a:endParaRPr lang="en-US" sz="2400"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381000" y="1478280"/>
          <a:ext cx="8382000" cy="4480560"/>
        </p:xfrm>
        <a:graphic>
          <a:graphicData uri="http://schemas.openxmlformats.org/drawingml/2006/table">
            <a:tbl>
              <a:tblPr firstRow="1" bandRow="1">
                <a:tableStyleId>{5C22544A-7EE6-4342-B048-85BDC9FD1C3A}</a:tableStyleId>
              </a:tblPr>
              <a:tblGrid>
                <a:gridCol w="1566729"/>
                <a:gridCol w="3969047"/>
                <a:gridCol w="2846224"/>
              </a:tblGrid>
              <a:tr h="76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Times New Roman" pitchFamily="18" charset="0"/>
                          <a:cs typeface="Times New Roman" pitchFamily="18" charset="0"/>
                        </a:rPr>
                        <a:t>Các</a:t>
                      </a:r>
                      <a:r>
                        <a:rPr lang="en-US" sz="2400" b="1" baseline="0" dirty="0" smtClean="0">
                          <a:latin typeface="Times New Roman" pitchFamily="18" charset="0"/>
                          <a:cs typeface="Times New Roman" pitchFamily="18" charset="0"/>
                        </a:rPr>
                        <a:t> nhóm sinh vật</a:t>
                      </a:r>
                      <a:endParaRPr lang="en-US" sz="2400" b="1" dirty="0" smtClean="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Tên</a:t>
                      </a:r>
                      <a:r>
                        <a:rPr lang="en-US" sz="2400" baseline="0" dirty="0" smtClean="0">
                          <a:latin typeface="Times New Roman" pitchFamily="18" charset="0"/>
                          <a:cs typeface="Times New Roman" pitchFamily="18" charset="0"/>
                        </a:rPr>
                        <a:t> sinh vật</a:t>
                      </a:r>
                      <a:endParaRPr lang="en-US"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Nơi</a:t>
                      </a:r>
                      <a:r>
                        <a:rPr lang="en-US" sz="2400" baseline="0" dirty="0" smtClean="0">
                          <a:latin typeface="Times New Roman" pitchFamily="18" charset="0"/>
                          <a:cs typeface="Times New Roman" pitchFamily="18" charset="0"/>
                        </a:rPr>
                        <a:t> sống</a:t>
                      </a:r>
                      <a:endParaRPr lang="en-US" sz="2400" dirty="0">
                        <a:latin typeface="Times New Roman" pitchFamily="18" charset="0"/>
                        <a:cs typeface="Times New Roman" pitchFamily="18" charset="0"/>
                      </a:endParaRPr>
                    </a:p>
                  </a:txBody>
                  <a:tcPr/>
                </a:tc>
              </a:tr>
              <a:tr h="762000">
                <a:tc>
                  <a:txBody>
                    <a:bodyPr/>
                    <a:lstStyle/>
                    <a:p>
                      <a:pPr algn="l"/>
                      <a:r>
                        <a:rPr lang="en-US" sz="2400" dirty="0" smtClean="0">
                          <a:latin typeface="Times New Roman" pitchFamily="18" charset="0"/>
                          <a:cs typeface="Times New Roman" pitchFamily="18" charset="0"/>
                        </a:rPr>
                        <a:t>Thực</a:t>
                      </a:r>
                      <a:r>
                        <a:rPr lang="en-US" sz="2400" baseline="0" dirty="0" smtClean="0">
                          <a:latin typeface="Times New Roman" pitchFamily="18" charset="0"/>
                          <a:cs typeface="Times New Roman" pitchFamily="18" charset="0"/>
                        </a:rPr>
                        <a:t> vật ưa ẩm</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Cây</a:t>
                      </a:r>
                      <a:r>
                        <a:rPr lang="en-US" sz="2400" baseline="0" dirty="0" smtClean="0">
                          <a:latin typeface="Times New Roman" pitchFamily="18" charset="0"/>
                          <a:cs typeface="Times New Roman" pitchFamily="18" charset="0"/>
                        </a:rPr>
                        <a:t> lúa, cây ráy, cây cói, cây dương xỉ...</a:t>
                      </a:r>
                    </a:p>
                  </a:txBody>
                  <a:tcPr/>
                </a:tc>
                <a:tc>
                  <a:txBody>
                    <a:bodyPr/>
                    <a:lstStyle/>
                    <a:p>
                      <a:r>
                        <a:rPr lang="en-US" sz="2400" dirty="0" smtClean="0">
                          <a:latin typeface="Times New Roman" pitchFamily="18" charset="0"/>
                          <a:cs typeface="Times New Roman" pitchFamily="18" charset="0"/>
                        </a:rPr>
                        <a:t>Ruộng lúa</a:t>
                      </a:r>
                      <a:r>
                        <a:rPr lang="en-US" sz="2400" baseline="0" dirty="0" smtClean="0">
                          <a:latin typeface="Times New Roman" pitchFamily="18" charset="0"/>
                          <a:cs typeface="Times New Roman" pitchFamily="18" charset="0"/>
                        </a:rPr>
                        <a:t> nước, bãi ngập ven biển, dưới tán cây rừng</a:t>
                      </a:r>
                      <a:endParaRPr lang="en-US" sz="2400" dirty="0">
                        <a:latin typeface="Times New Roman" pitchFamily="18" charset="0"/>
                        <a:cs typeface="Times New Roman" pitchFamily="18" charset="0"/>
                      </a:endParaRPr>
                    </a:p>
                  </a:txBody>
                  <a:tcPr/>
                </a:tc>
              </a:tr>
              <a:tr h="762000">
                <a:tc>
                  <a:txBody>
                    <a:bodyPr/>
                    <a:lstStyle/>
                    <a:p>
                      <a:pPr algn="l"/>
                      <a:r>
                        <a:rPr lang="en-US" sz="2400" dirty="0" smtClean="0">
                          <a:latin typeface="Times New Roman" pitchFamily="18" charset="0"/>
                          <a:cs typeface="Times New Roman" pitchFamily="18" charset="0"/>
                        </a:rPr>
                        <a:t>Thực</a:t>
                      </a:r>
                      <a:r>
                        <a:rPr lang="en-US" sz="2400" baseline="0" dirty="0" smtClean="0">
                          <a:latin typeface="Times New Roman" pitchFamily="18" charset="0"/>
                          <a:cs typeface="Times New Roman" pitchFamily="18" charset="0"/>
                        </a:rPr>
                        <a:t> vật chịu hạn</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Cây</a:t>
                      </a:r>
                      <a:r>
                        <a:rPr lang="en-US" sz="2400" baseline="0" dirty="0" smtClean="0">
                          <a:latin typeface="Times New Roman" pitchFamily="18" charset="0"/>
                          <a:cs typeface="Times New Roman" pitchFamily="18" charset="0"/>
                        </a:rPr>
                        <a:t> xương rồng, cây phi lao...</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Bãi</a:t>
                      </a:r>
                      <a:r>
                        <a:rPr lang="en-US" sz="2400" baseline="0" dirty="0" smtClean="0">
                          <a:latin typeface="Times New Roman" pitchFamily="18" charset="0"/>
                          <a:cs typeface="Times New Roman" pitchFamily="18" charset="0"/>
                        </a:rPr>
                        <a:t> cát, trên đồi, sa mạc</a:t>
                      </a:r>
                      <a:endParaRPr lang="en-US" sz="2400" dirty="0">
                        <a:latin typeface="Times New Roman" pitchFamily="18" charset="0"/>
                        <a:cs typeface="Times New Roman" pitchFamily="18" charset="0"/>
                      </a:endParaRPr>
                    </a:p>
                  </a:txBody>
                  <a:tcPr/>
                </a:tc>
              </a:tr>
              <a:tr h="762000">
                <a:tc>
                  <a:txBody>
                    <a:bodyPr/>
                    <a:lstStyle/>
                    <a:p>
                      <a:pPr algn="l"/>
                      <a:r>
                        <a:rPr lang="en-US" sz="2400" dirty="0" smtClean="0">
                          <a:latin typeface="Times New Roman" pitchFamily="18" charset="0"/>
                          <a:cs typeface="Times New Roman" pitchFamily="18" charset="0"/>
                        </a:rPr>
                        <a:t>Động</a:t>
                      </a:r>
                      <a:r>
                        <a:rPr lang="en-US" sz="2400" baseline="0" dirty="0" smtClean="0">
                          <a:latin typeface="Times New Roman" pitchFamily="18" charset="0"/>
                          <a:cs typeface="Times New Roman" pitchFamily="18" charset="0"/>
                        </a:rPr>
                        <a:t> vật ưa ẩm</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Giun đất,</a:t>
                      </a:r>
                      <a:r>
                        <a:rPr lang="en-US" sz="2400" baseline="0" dirty="0" smtClean="0">
                          <a:latin typeface="Times New Roman" pitchFamily="18" charset="0"/>
                          <a:cs typeface="Times New Roman" pitchFamily="18" charset="0"/>
                        </a:rPr>
                        <a:t> ốc sên, ếch...</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Ao, hồ,</a:t>
                      </a:r>
                      <a:r>
                        <a:rPr lang="en-US" sz="2400" baseline="0" dirty="0" smtClean="0">
                          <a:latin typeface="Times New Roman" pitchFamily="18" charset="0"/>
                          <a:cs typeface="Times New Roman" pitchFamily="18" charset="0"/>
                        </a:rPr>
                        <a:t> trên cây, trong vườn, trong đất</a:t>
                      </a:r>
                      <a:endParaRPr lang="en-US" sz="2400" dirty="0">
                        <a:latin typeface="Times New Roman" pitchFamily="18" charset="0"/>
                        <a:cs typeface="Times New Roman" pitchFamily="18" charset="0"/>
                      </a:endParaRPr>
                    </a:p>
                  </a:txBody>
                  <a:tcPr/>
                </a:tc>
              </a:tr>
              <a:tr h="762000">
                <a:tc>
                  <a:txBody>
                    <a:bodyPr/>
                    <a:lstStyle/>
                    <a:p>
                      <a:pPr algn="l"/>
                      <a:r>
                        <a:rPr lang="en-US" sz="2400" dirty="0" smtClean="0">
                          <a:latin typeface="Times New Roman" pitchFamily="18" charset="0"/>
                          <a:cs typeface="Times New Roman" pitchFamily="18" charset="0"/>
                        </a:rPr>
                        <a:t>Động</a:t>
                      </a:r>
                      <a:r>
                        <a:rPr lang="en-US" sz="2400" baseline="0" dirty="0" smtClean="0">
                          <a:latin typeface="Times New Roman" pitchFamily="18" charset="0"/>
                          <a:cs typeface="Times New Roman" pitchFamily="18" charset="0"/>
                        </a:rPr>
                        <a:t> vật ưa khô</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Tê</a:t>
                      </a:r>
                      <a:r>
                        <a:rPr lang="en-US" sz="2400" baseline="0" dirty="0" smtClean="0">
                          <a:latin typeface="Times New Roman" pitchFamily="18" charset="0"/>
                          <a:cs typeface="Times New Roman" pitchFamily="18" charset="0"/>
                        </a:rPr>
                        <a:t> tê, thằn lằn, lạc dà...</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Vùng</a:t>
                      </a:r>
                      <a:r>
                        <a:rPr lang="en-US" sz="2400" baseline="0" dirty="0" smtClean="0">
                          <a:latin typeface="Times New Roman" pitchFamily="18" charset="0"/>
                          <a:cs typeface="Times New Roman" pitchFamily="18" charset="0"/>
                        </a:rPr>
                        <a:t> cát khô, trên đồi, sa mạc</a:t>
                      </a:r>
                      <a:endParaRPr lang="en-US" sz="24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cam-on-17.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4" name="Text Box 7" descr="Blue tissue paper"/>
          <p:cNvSpPr txBox="1">
            <a:spLocks noChangeArrowheads="1"/>
          </p:cNvSpPr>
          <p:nvPr/>
        </p:nvSpPr>
        <p:spPr bwMode="auto">
          <a:xfrm>
            <a:off x="76200" y="533400"/>
            <a:ext cx="8915400" cy="477054"/>
          </a:xfrm>
          <a:prstGeom prst="rect">
            <a:avLst/>
          </a:prstGeom>
          <a:blipFill dpi="0" rotWithShape="1">
            <a:blip r:embed="rId2"/>
            <a:srcRect/>
            <a:tile tx="0" ty="0" sx="100000" sy="100000" flip="none" algn="tl"/>
          </a:blipFill>
          <a:ln w="9525">
            <a:noFill/>
            <a:miter lim="800000"/>
            <a:headEnd/>
            <a:tailEnd/>
          </a:ln>
          <a:effectLst/>
        </p:spPr>
        <p:txBody>
          <a:bodyPr wrap="square">
            <a:spAutoFit/>
          </a:bodyPr>
          <a:lstStyle/>
          <a:p>
            <a:pPr>
              <a:spcBef>
                <a:spcPct val="50000"/>
              </a:spcBef>
            </a:pPr>
            <a:r>
              <a:rPr lang="en-US" sz="2500" b="1" dirty="0" smtClean="0">
                <a:solidFill>
                  <a:srgbClr val="FF0000"/>
                </a:solidFill>
                <a:latin typeface="Times New Roman" pitchFamily="18" charset="0"/>
              </a:rPr>
              <a:t>I/ </a:t>
            </a:r>
            <a:r>
              <a:rPr lang="en-US" sz="2500" b="1" dirty="0">
                <a:solidFill>
                  <a:srgbClr val="FF0000"/>
                </a:solidFill>
                <a:latin typeface="Times New Roman" pitchFamily="18" charset="0"/>
              </a:rPr>
              <a:t>ẢNH HƯỞNG CỦA </a:t>
            </a:r>
            <a:r>
              <a:rPr lang="en-US" sz="2500" b="1" dirty="0" smtClean="0">
                <a:solidFill>
                  <a:srgbClr val="FF0000"/>
                </a:solidFill>
                <a:latin typeface="Times New Roman" pitchFamily="18" charset="0"/>
              </a:rPr>
              <a:t>NHIỆT ĐỘ LÊN </a:t>
            </a:r>
            <a:r>
              <a:rPr lang="en-US" sz="2500" b="1" dirty="0">
                <a:solidFill>
                  <a:srgbClr val="FF0000"/>
                </a:solidFill>
                <a:latin typeface="Times New Roman" pitchFamily="18" charset="0"/>
              </a:rPr>
              <a:t>ĐỜI SỐNG SINH </a:t>
            </a:r>
            <a:r>
              <a:rPr lang="en-US" sz="2500" b="1" dirty="0" smtClean="0">
                <a:solidFill>
                  <a:srgbClr val="FF0000"/>
                </a:solidFill>
                <a:latin typeface="Times New Roman" pitchFamily="18" charset="0"/>
              </a:rPr>
              <a:t>VẬT</a:t>
            </a:r>
            <a:endParaRPr lang="en-US" sz="2500" b="1" dirty="0">
              <a:solidFill>
                <a:srgbClr val="FF0000"/>
              </a:solidFill>
              <a:latin typeface="Times New Roman" pitchFamily="18" charset="0"/>
            </a:endParaRPr>
          </a:p>
        </p:txBody>
      </p:sp>
      <p:sp>
        <p:nvSpPr>
          <p:cNvPr id="5" name="Content Placeholder 2"/>
          <p:cNvSpPr>
            <a:spLocks noGrp="1"/>
          </p:cNvSpPr>
          <p:nvPr>
            <p:ph idx="1"/>
          </p:nvPr>
        </p:nvSpPr>
        <p:spPr>
          <a:xfrm>
            <a:off x="457200" y="1219201"/>
            <a:ext cx="8382000" cy="1600199"/>
          </a:xfrm>
        </p:spPr>
        <p:txBody>
          <a:bodyPr>
            <a:normAutofit/>
          </a:bodyPr>
          <a:lstStyle/>
          <a:p>
            <a:pPr>
              <a:buNone/>
            </a:pPr>
            <a:r>
              <a:rPr lang="en-US" sz="2600" dirty="0" smtClean="0">
                <a:latin typeface="Times New Roman" pitchFamily="18" charset="0"/>
                <a:cs typeface="Times New Roman" pitchFamily="18" charset="0"/>
              </a:rPr>
              <a:t>- Đa số các sinh vật sống trong phạm vi nhiệt độ từ 0 - 500</a:t>
            </a:r>
            <a:r>
              <a:rPr lang="en-US" sz="2600" b="1"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C</a:t>
            </a:r>
          </a:p>
          <a:p>
            <a:pPr>
              <a:buNone/>
            </a:pPr>
            <a:r>
              <a:rPr lang="en-US" sz="2600" dirty="0" smtClean="0">
                <a:latin typeface="Times New Roman" pitchFamily="18" charset="0"/>
                <a:cs typeface="Times New Roman" pitchFamily="18" charset="0"/>
              </a:rPr>
              <a:t>- Tuy nhiên</a:t>
            </a:r>
          </a:p>
          <a:p>
            <a:pPr>
              <a:buNone/>
            </a:pPr>
            <a:r>
              <a:rPr lang="en-US" sz="2600" dirty="0" smtClean="0">
                <a:latin typeface="Times New Roman" pitchFamily="18" charset="0"/>
                <a:cs typeface="Times New Roman" pitchFamily="18" charset="0"/>
              </a:rPr>
              <a:t>   + Có một số sinh vậy sống ở nhiệt độ rất cao. Ví dụ </a:t>
            </a:r>
            <a:endParaRPr lang="en-US" sz="2600" dirty="0">
              <a:latin typeface="Times New Roman" pitchFamily="18" charset="0"/>
              <a:cs typeface="Times New Roman" pitchFamily="18" charset="0"/>
            </a:endParaRPr>
          </a:p>
        </p:txBody>
      </p:sp>
      <p:pic>
        <p:nvPicPr>
          <p:cNvPr id="7" name="Picture 6" descr="Untitled_708.png"/>
          <p:cNvPicPr>
            <a:picLocks noChangeAspect="1"/>
          </p:cNvPicPr>
          <p:nvPr/>
        </p:nvPicPr>
        <p:blipFill>
          <a:blip r:embed="rId3"/>
          <a:stretch>
            <a:fillRect/>
          </a:stretch>
        </p:blipFill>
        <p:spPr>
          <a:xfrm>
            <a:off x="762000" y="2819400"/>
            <a:ext cx="7391400" cy="3733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ox(in)">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ox(in)">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box(in)">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16564"/>
          </a:xfrm>
        </p:spPr>
        <p:txBody>
          <a:bodyPr>
            <a:normAutofit/>
          </a:bodyPr>
          <a:lstStyle/>
          <a:p>
            <a:pPr>
              <a:buNone/>
            </a:pPr>
            <a:r>
              <a:rPr lang="en-US" sz="2600" dirty="0" smtClean="0">
                <a:latin typeface="Times New Roman" pitchFamily="18" charset="0"/>
                <a:cs typeface="Times New Roman" pitchFamily="18" charset="0"/>
              </a:rPr>
              <a:t>+ Có 1 số sinh vật sống ở nơi có nhiệt độ rất thấp. Ví dụ</a:t>
            </a:r>
          </a:p>
          <a:p>
            <a:pPr>
              <a:buNone/>
            </a:pPr>
            <a:endParaRPr lang="en-US" sz="2600" dirty="0">
              <a:latin typeface="Times New Roman" pitchFamily="18" charset="0"/>
              <a:cs typeface="Times New Roman" pitchFamily="18" charset="0"/>
            </a:endParaRPr>
          </a:p>
        </p:txBody>
      </p:sp>
      <p:pic>
        <p:nvPicPr>
          <p:cNvPr id="4" name="Picture 3" descr="Untitled_710.png"/>
          <p:cNvPicPr>
            <a:picLocks noChangeAspect="1"/>
          </p:cNvPicPr>
          <p:nvPr/>
        </p:nvPicPr>
        <p:blipFill>
          <a:blip r:embed="rId2"/>
          <a:stretch>
            <a:fillRect/>
          </a:stretch>
        </p:blipFill>
        <p:spPr>
          <a:xfrm>
            <a:off x="838200" y="1219200"/>
            <a:ext cx="7391400" cy="5029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2286000"/>
          </a:xfrm>
        </p:spPr>
        <p:txBody>
          <a:bodyPr>
            <a:normAutofit/>
          </a:bodyPr>
          <a:lstStyle/>
          <a:p>
            <a:pPr>
              <a:buFontTx/>
              <a:buChar char="-"/>
            </a:pPr>
            <a:r>
              <a:rPr lang="en-US" sz="2400" dirty="0" smtClean="0">
                <a:latin typeface="Times New Roman" pitchFamily="18" charset="0"/>
                <a:cs typeface="Times New Roman" pitchFamily="18" charset="0"/>
              </a:rPr>
              <a:t>Ở thực vật cây chỉ quang hợp và hô hấp ở nhiệt độ từ 20 - </a:t>
            </a:r>
            <a:r>
              <a:rPr lang="en-US" sz="2400" dirty="0" smtClean="0">
                <a:latin typeface="Times New Roman" pitchFamily="18" charset="0"/>
                <a:cs typeface="Times New Roman" pitchFamily="18" charset="0"/>
              </a:rPr>
              <a:t>30</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C</a:t>
            </a:r>
            <a:r>
              <a:rPr lang="en-US" sz="2400" dirty="0" smtClean="0">
                <a:latin typeface="Times New Roman" pitchFamily="18" charset="0"/>
                <a:cs typeface="Times New Roman" pitchFamily="18" charset="0"/>
              </a:rPr>
              <a:t>. Nhiệt độ </a:t>
            </a:r>
            <a:r>
              <a:rPr lang="en-US" sz="2400" smtClean="0">
                <a:latin typeface="Times New Roman" pitchFamily="18" charset="0"/>
                <a:cs typeface="Times New Roman" pitchFamily="18" charset="0"/>
              </a:rPr>
              <a:t>trên </a:t>
            </a:r>
            <a:r>
              <a:rPr lang="en-US" sz="2400" smtClean="0">
                <a:latin typeface="Times New Roman" pitchFamily="18" charset="0"/>
                <a:cs typeface="Times New Roman" pitchFamily="18" charset="0"/>
              </a:rPr>
              <a:t>40</a:t>
            </a:r>
            <a:r>
              <a:rPr lang="en-US" sz="2400" b="1" smtClean="0">
                <a:latin typeface="Times New Roman" pitchFamily="18" charset="0"/>
                <a:cs typeface="Times New Roman" pitchFamily="18" charset="0"/>
              </a:rPr>
              <a:t>°</a:t>
            </a:r>
            <a:r>
              <a:rPr lang="en-US" sz="2400" smtClean="0">
                <a:latin typeface="Times New Roman" pitchFamily="18" charset="0"/>
                <a:cs typeface="Times New Roman" pitchFamily="18" charset="0"/>
              </a:rPr>
              <a:t>C </a:t>
            </a:r>
            <a:r>
              <a:rPr lang="en-US" sz="2400" dirty="0" smtClean="0">
                <a:latin typeface="Times New Roman" pitchFamily="18" charset="0"/>
                <a:cs typeface="Times New Roman" pitchFamily="18" charset="0"/>
              </a:rPr>
              <a:t>và dưới 0</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C cây ngừng quang hợp và hô hấp</a:t>
            </a:r>
          </a:p>
          <a:p>
            <a:pPr>
              <a:buFontTx/>
              <a:buChar char="-"/>
            </a:pPr>
            <a:r>
              <a:rPr lang="en-US" sz="2400" dirty="0" smtClean="0">
                <a:latin typeface="Times New Roman" pitchFamily="18" charset="0"/>
                <a:cs typeface="Times New Roman" pitchFamily="18" charset="0"/>
              </a:rPr>
              <a:t>Cây sống ở vùng nhiệt đới và ôn đới có đặc diểm về hình thái khác nhau</a:t>
            </a:r>
          </a:p>
          <a:p>
            <a:pPr>
              <a:buNone/>
            </a:pPr>
            <a:endParaRPr lang="en-US" sz="2600" dirty="0" smtClean="0">
              <a:latin typeface="Times New Roman" pitchFamily="18" charset="0"/>
              <a:cs typeface="Times New Roman" pitchFamily="18" charset="0"/>
            </a:endParaRPr>
          </a:p>
          <a:p>
            <a:pPr>
              <a:buFontTx/>
              <a:buChar char="-"/>
            </a:pPr>
            <a:endParaRPr lang="en-US" sz="2600"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533400" y="2200705"/>
          <a:ext cx="7924800" cy="4504895"/>
        </p:xfrm>
        <a:graphic>
          <a:graphicData uri="http://schemas.openxmlformats.org/drawingml/2006/table">
            <a:tbl>
              <a:tblPr firstRow="1" bandRow="1">
                <a:tableStyleId>{5C22544A-7EE6-4342-B048-85BDC9FD1C3A}</a:tableStyleId>
              </a:tblPr>
              <a:tblGrid>
                <a:gridCol w="3962400"/>
                <a:gridCol w="3962400"/>
              </a:tblGrid>
              <a:tr h="629241">
                <a:tc>
                  <a:txBody>
                    <a:bodyPr/>
                    <a:lstStyle/>
                    <a:p>
                      <a:pPr algn="ctr"/>
                      <a:r>
                        <a:rPr lang="en-US" sz="2400" dirty="0" smtClean="0">
                          <a:latin typeface="Times New Roman" pitchFamily="18" charset="0"/>
                          <a:cs typeface="Times New Roman" pitchFamily="18" charset="0"/>
                        </a:rPr>
                        <a:t>Cây</a:t>
                      </a:r>
                      <a:r>
                        <a:rPr lang="en-US" sz="2400" baseline="0" dirty="0" smtClean="0">
                          <a:latin typeface="Times New Roman" pitchFamily="18" charset="0"/>
                          <a:cs typeface="Times New Roman" pitchFamily="18" charset="0"/>
                        </a:rPr>
                        <a:t> ở vùng nhiệt đới</a:t>
                      </a:r>
                      <a:endParaRPr lang="en-US" sz="2400" dirty="0">
                        <a:latin typeface="Times New Roman" pitchFamily="18" charset="0"/>
                        <a:cs typeface="Times New Roman" pitchFamily="18" charset="0"/>
                      </a:endParaRPr>
                    </a:p>
                  </a:txBody>
                  <a:tcPr/>
                </a:tc>
                <a:tc>
                  <a:txBody>
                    <a:bodyPr/>
                    <a:lstStyle/>
                    <a:p>
                      <a:pPr algn="ctr"/>
                      <a:r>
                        <a:rPr lang="en-US" sz="2400" dirty="0" smtClean="0">
                          <a:latin typeface="Times New Roman" pitchFamily="18" charset="0"/>
                          <a:cs typeface="Times New Roman" pitchFamily="18" charset="0"/>
                        </a:rPr>
                        <a:t>Cây</a:t>
                      </a:r>
                      <a:r>
                        <a:rPr lang="en-US" sz="2400" baseline="0" dirty="0" smtClean="0">
                          <a:latin typeface="Times New Roman" pitchFamily="18" charset="0"/>
                          <a:cs typeface="Times New Roman" pitchFamily="18" charset="0"/>
                        </a:rPr>
                        <a:t> ở vùng ôn đới</a:t>
                      </a:r>
                      <a:endParaRPr lang="en-US" sz="2400" dirty="0">
                        <a:latin typeface="Times New Roman" pitchFamily="18" charset="0"/>
                        <a:cs typeface="Times New Roman" pitchFamily="18" charset="0"/>
                      </a:endParaRPr>
                    </a:p>
                  </a:txBody>
                  <a:tcPr/>
                </a:tc>
              </a:tr>
              <a:tr h="1852763">
                <a:tc>
                  <a:txBody>
                    <a:bodyPr/>
                    <a:lstStyle/>
                    <a:p>
                      <a:endParaRPr lang="en-US" sz="2400">
                        <a:latin typeface="Times New Roman" pitchFamily="18" charset="0"/>
                        <a:cs typeface="Times New Roman" pitchFamily="18" charset="0"/>
                      </a:endParaRPr>
                    </a:p>
                  </a:txBody>
                  <a:tcPr/>
                </a:tc>
                <a:tc>
                  <a:txBody>
                    <a:bodyPr/>
                    <a:lstStyle/>
                    <a:p>
                      <a:endParaRPr lang="en-US" sz="2400" dirty="0">
                        <a:latin typeface="Times New Roman" pitchFamily="18" charset="0"/>
                        <a:cs typeface="Times New Roman" pitchFamily="18" charset="0"/>
                      </a:endParaRPr>
                    </a:p>
                  </a:txBody>
                  <a:tcPr/>
                </a:tc>
              </a:tr>
              <a:tr h="2022891">
                <a:tc>
                  <a:txBody>
                    <a:bodyPr/>
                    <a:lstStyle/>
                    <a:p>
                      <a:r>
                        <a:rPr lang="en-US" sz="2400" dirty="0" smtClean="0">
                          <a:latin typeface="Times New Roman" pitchFamily="18" charset="0"/>
                          <a:cs typeface="Times New Roman" pitchFamily="18" charset="0"/>
                        </a:rPr>
                        <a:t>+ Lá</a:t>
                      </a:r>
                      <a:r>
                        <a:rPr lang="en-US" sz="2400" baseline="0" dirty="0" smtClean="0">
                          <a:latin typeface="Times New Roman" pitchFamily="18" charset="0"/>
                          <a:cs typeface="Times New Roman" pitchFamily="18" charset="0"/>
                        </a:rPr>
                        <a:t> biến thành gai, bề mặt có tầng cutin dày: hạn chế sự thoát hơi nước khi nhiệt độ không khí cao</a:t>
                      </a:r>
                    </a:p>
                    <a:p>
                      <a:r>
                        <a:rPr lang="en-US" sz="2400" baseline="0" dirty="0" smtClean="0">
                          <a:latin typeface="Times New Roman" pitchFamily="18" charset="0"/>
                          <a:cs typeface="Times New Roman" pitchFamily="18" charset="0"/>
                        </a:rPr>
                        <a:t>+ Thân mọng nước</a:t>
                      </a:r>
                      <a:endParaRPr lang="en-US" sz="2400" dirty="0">
                        <a:latin typeface="Times New Roman" pitchFamily="18" charset="0"/>
                        <a:cs typeface="Times New Roman" pitchFamily="18" charset="0"/>
                      </a:endParaRPr>
                    </a:p>
                  </a:txBody>
                  <a:tcPr/>
                </a:tc>
                <a:tc>
                  <a:txBody>
                    <a:bodyPr/>
                    <a:lstStyle/>
                    <a:p>
                      <a:r>
                        <a:rPr lang="en-US" sz="2400" dirty="0" smtClean="0">
                          <a:latin typeface="Times New Roman" pitchFamily="18" charset="0"/>
                          <a:cs typeface="Times New Roman" pitchFamily="18" charset="0"/>
                        </a:rPr>
                        <a:t>+ Về</a:t>
                      </a:r>
                      <a:r>
                        <a:rPr lang="en-US" sz="2400" baseline="0" dirty="0" smtClean="0">
                          <a:latin typeface="Times New Roman" pitchFamily="18" charset="0"/>
                          <a:cs typeface="Times New Roman" pitchFamily="18" charset="0"/>
                        </a:rPr>
                        <a:t> mùa dông, cây thường rụng lá: giảm diện tích tiếp xúc với không khí lạnh</a:t>
                      </a:r>
                    </a:p>
                    <a:p>
                      <a:r>
                        <a:rPr lang="en-US" sz="2400" baseline="0" dirty="0" smtClean="0">
                          <a:latin typeface="Times New Roman" pitchFamily="18" charset="0"/>
                          <a:cs typeface="Times New Roman" pitchFamily="18" charset="0"/>
                        </a:rPr>
                        <a:t>+ Thân và rễ có lớp bần dày tạo thành lớp vỏ bảo vệ cây.</a:t>
                      </a:r>
                      <a:endParaRPr lang="en-US" sz="2400" dirty="0">
                        <a:latin typeface="Times New Roman" pitchFamily="18" charset="0"/>
                        <a:cs typeface="Times New Roman" pitchFamily="18" charset="0"/>
                      </a:endParaRPr>
                    </a:p>
                  </a:txBody>
                  <a:tcPr/>
                </a:tc>
              </a:tr>
            </a:tbl>
          </a:graphicData>
        </a:graphic>
      </p:graphicFrame>
      <p:pic>
        <p:nvPicPr>
          <p:cNvPr id="6" name="Picture 5" descr="Untitled_710.png"/>
          <p:cNvPicPr>
            <a:picLocks noChangeAspect="1"/>
          </p:cNvPicPr>
          <p:nvPr/>
        </p:nvPicPr>
        <p:blipFill>
          <a:blip r:embed="rId2"/>
          <a:stretch>
            <a:fillRect/>
          </a:stretch>
        </p:blipFill>
        <p:spPr>
          <a:xfrm>
            <a:off x="533400" y="2810305"/>
            <a:ext cx="3962400" cy="1846288"/>
          </a:xfrm>
          <a:prstGeom prst="rect">
            <a:avLst/>
          </a:prstGeom>
        </p:spPr>
      </p:pic>
      <p:pic>
        <p:nvPicPr>
          <p:cNvPr id="7" name="Picture 6" descr="Untitled_712.png"/>
          <p:cNvPicPr>
            <a:picLocks noChangeAspect="1"/>
          </p:cNvPicPr>
          <p:nvPr/>
        </p:nvPicPr>
        <p:blipFill>
          <a:blip r:embed="rId3"/>
          <a:stretch>
            <a:fillRect/>
          </a:stretch>
        </p:blipFill>
        <p:spPr>
          <a:xfrm>
            <a:off x="4495801" y="2810306"/>
            <a:ext cx="3962400" cy="18462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500"/>
                                        <p:tgtEl>
                                          <p:spTgt spid="5"/>
                                        </p:tgtEl>
                                      </p:cBhvr>
                                    </p:animEffect>
                                  </p:childTnLst>
                                </p:cTn>
                              </p:par>
                              <p:par>
                                <p:cTn id="18" presetID="1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slide(fromBottom)">
                                      <p:cBhvr>
                                        <p:cTn id="20" dur="500"/>
                                        <p:tgtEl>
                                          <p:spTgt spid="7"/>
                                        </p:tgtEl>
                                      </p:cBhvr>
                                    </p:animEffect>
                                  </p:childTnLst>
                                </p:cTn>
                              </p:par>
                              <p:par>
                                <p:cTn id="21" presetID="1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lide(fromBottom)">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915400" cy="3276600"/>
          </a:xfrm>
        </p:spPr>
        <p:txBody>
          <a:bodyPr>
            <a:normAutofit/>
          </a:bodyPr>
          <a:lstStyle/>
          <a:p>
            <a:pPr>
              <a:buFontTx/>
              <a:buChar char="-"/>
            </a:pPr>
            <a:r>
              <a:rPr lang="en-US" sz="2400" dirty="0" smtClean="0">
                <a:latin typeface="Times New Roman" pitchFamily="18" charset="0"/>
                <a:cs typeface="Times New Roman" pitchFamily="18" charset="0"/>
              </a:rPr>
              <a:t>Động vật ở vùng lạnh và vùng nóng có nhiều đặc diểm khác nhau</a:t>
            </a:r>
          </a:p>
          <a:p>
            <a:pPr>
              <a:buNone/>
            </a:pPr>
            <a:r>
              <a:rPr lang="en-US" sz="2400" dirty="0" smtClean="0">
                <a:latin typeface="Times New Roman" pitchFamily="18" charset="0"/>
                <a:cs typeface="Times New Roman" pitchFamily="18" charset="0"/>
              </a:rPr>
              <a:t>    + Lông của thú sống ở vùng lạnh dày hơn so với lông của thú sống ở vùng nóng.</a:t>
            </a:r>
          </a:p>
          <a:p>
            <a:pPr>
              <a:buNone/>
            </a:pPr>
            <a:r>
              <a:rPr lang="en-US" sz="2400" dirty="0" smtClean="0">
                <a:latin typeface="Times New Roman" pitchFamily="18" charset="0"/>
                <a:cs typeface="Times New Roman" pitchFamily="18" charset="0"/>
              </a:rPr>
              <a:t>    + Ở chim, thú cùng loài (hoặc loài gần nhau): ở vùng lạnh có kích thước lớn hơn ở vùng nóng.</a:t>
            </a:r>
          </a:p>
          <a:p>
            <a:pPr>
              <a:buNone/>
            </a:pPr>
            <a:r>
              <a:rPr lang="en-US" sz="2400" dirty="0" smtClean="0">
                <a:latin typeface="Times New Roman" pitchFamily="18" charset="0"/>
                <a:cs typeface="Times New Roman" pitchFamily="18" charset="0"/>
              </a:rPr>
              <a:t>Ví dụ: </a:t>
            </a:r>
            <a:endParaRPr lang="en-US" sz="2400" dirty="0">
              <a:latin typeface="Times New Roman" pitchFamily="18" charset="0"/>
              <a:cs typeface="Times New Roman" pitchFamily="18" charset="0"/>
            </a:endParaRPr>
          </a:p>
        </p:txBody>
      </p:sp>
      <p:pic>
        <p:nvPicPr>
          <p:cNvPr id="4" name="Picture 3" descr="Untitled_713.png"/>
          <p:cNvPicPr>
            <a:picLocks noChangeAspect="1"/>
          </p:cNvPicPr>
          <p:nvPr/>
        </p:nvPicPr>
        <p:blipFill>
          <a:blip r:embed="rId2"/>
          <a:stretch>
            <a:fillRect/>
          </a:stretch>
        </p:blipFill>
        <p:spPr>
          <a:xfrm>
            <a:off x="533400" y="2895600"/>
            <a:ext cx="8077200" cy="3200400"/>
          </a:xfrm>
          <a:prstGeom prst="rect">
            <a:avLst/>
          </a:prstGeom>
        </p:spPr>
      </p:pic>
      <p:sp>
        <p:nvSpPr>
          <p:cNvPr id="5" name="TextBox 4"/>
          <p:cNvSpPr txBox="1"/>
          <p:nvPr/>
        </p:nvSpPr>
        <p:spPr>
          <a:xfrm>
            <a:off x="228600" y="6172200"/>
            <a:ext cx="8686800"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Gấu Bắc Cực có bộ lông dày, cơ thể lớn hơn gấu ngựa ở Việt Nam</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Horizont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1"/>
            <a:ext cx="8229600" cy="5745164"/>
          </a:xfrm>
        </p:spPr>
        <p:txBody>
          <a:bodyPr>
            <a:normAutofit/>
          </a:bodyPr>
          <a:lstStyle/>
          <a:p>
            <a:pPr>
              <a:buFontTx/>
              <a:buChar char="-"/>
            </a:pPr>
            <a:r>
              <a:rPr lang="en-US" sz="2600" dirty="0" smtClean="0">
                <a:latin typeface="Times New Roman" pitchFamily="18" charset="0"/>
                <a:cs typeface="Times New Roman" pitchFamily="18" charset="0"/>
              </a:rPr>
              <a:t>Nhiều loại động vật có tập tính lẩn tránh nơi nóng hoặc lạnh quá bằng cách: chiu vào hang, ngủ đông hoặc ngủ hè...</a:t>
            </a:r>
          </a:p>
          <a:p>
            <a:pPr>
              <a:buNone/>
            </a:pPr>
            <a:endParaRPr lang="en-US" sz="2400" dirty="0">
              <a:latin typeface="Times New Roman" pitchFamily="18" charset="0"/>
              <a:cs typeface="Times New Roman" pitchFamily="18" charset="0"/>
            </a:endParaRPr>
          </a:p>
        </p:txBody>
      </p:sp>
      <p:pic>
        <p:nvPicPr>
          <p:cNvPr id="4" name="Picture 3" descr="Untitled_714.png"/>
          <p:cNvPicPr>
            <a:picLocks noChangeAspect="1"/>
          </p:cNvPicPr>
          <p:nvPr/>
        </p:nvPicPr>
        <p:blipFill>
          <a:blip r:embed="rId2"/>
          <a:stretch>
            <a:fillRect/>
          </a:stretch>
        </p:blipFill>
        <p:spPr>
          <a:xfrm>
            <a:off x="609600" y="1828800"/>
            <a:ext cx="7772400" cy="441959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305800" cy="838200"/>
          </a:xfrm>
        </p:spPr>
        <p:txBody>
          <a:bodyPr>
            <a:noAutofit/>
          </a:bodyPr>
          <a:lstStyle/>
          <a:p>
            <a:pPr algn="l"/>
            <a:r>
              <a:rPr lang="en-US" sz="2800" dirty="0" smtClean="0">
                <a:latin typeface="Times New Roman" pitchFamily="18" charset="0"/>
                <a:cs typeface="Times New Roman" pitchFamily="18" charset="0"/>
              </a:rPr>
              <a:t>- Dựa vào sự ảnh hưởng của nhiệt độ lên đời sống sinh vật. Người ta chia sinh vật thành 2 nhóm</a:t>
            </a:r>
            <a:endParaRPr lang="en-US" sz="2800" dirty="0"/>
          </a:p>
        </p:txBody>
      </p:sp>
      <p:graphicFrame>
        <p:nvGraphicFramePr>
          <p:cNvPr id="9" name="Table 8"/>
          <p:cNvGraphicFramePr>
            <a:graphicFrameLocks noGrp="1"/>
          </p:cNvGraphicFramePr>
          <p:nvPr/>
        </p:nvGraphicFramePr>
        <p:xfrm>
          <a:off x="533400" y="1524000"/>
          <a:ext cx="8077200" cy="4279053"/>
        </p:xfrm>
        <a:graphic>
          <a:graphicData uri="http://schemas.openxmlformats.org/drawingml/2006/table">
            <a:tbl>
              <a:tblPr firstRow="1" bandRow="1">
                <a:tableStyleId>{5C22544A-7EE6-4342-B048-85BDC9FD1C3A}</a:tableStyleId>
              </a:tblPr>
              <a:tblGrid>
                <a:gridCol w="1676400"/>
                <a:gridCol w="3200400"/>
                <a:gridCol w="3200400"/>
              </a:tblGrid>
              <a:tr h="584200">
                <a:tc>
                  <a:txBody>
                    <a:bodyPr/>
                    <a:lstStyle/>
                    <a:p>
                      <a:pPr algn="ctr"/>
                      <a:r>
                        <a:rPr lang="en-US" sz="2600" b="1" dirty="0" smtClean="0">
                          <a:latin typeface="Times New Roman" pitchFamily="18" charset="0"/>
                          <a:cs typeface="Times New Roman" pitchFamily="18" charset="0"/>
                        </a:rPr>
                        <a:t>Nhóm</a:t>
                      </a:r>
                      <a:r>
                        <a:rPr lang="en-US" sz="2600" b="1" baseline="0" dirty="0" smtClean="0">
                          <a:latin typeface="Times New Roman" pitchFamily="18" charset="0"/>
                          <a:cs typeface="Times New Roman" pitchFamily="18" charset="0"/>
                        </a:rPr>
                        <a:t> sinh vật</a:t>
                      </a:r>
                      <a:endParaRPr lang="en-US" sz="2600" b="1" dirty="0">
                        <a:latin typeface="Times New Roman" pitchFamily="18" charset="0"/>
                        <a:cs typeface="Times New Roman" pitchFamily="18" charset="0"/>
                      </a:endParaRPr>
                    </a:p>
                  </a:txBody>
                  <a:tcPr/>
                </a:tc>
                <a:tc>
                  <a:txBody>
                    <a:bodyPr/>
                    <a:lstStyle/>
                    <a:p>
                      <a:pPr algn="ctr"/>
                      <a:r>
                        <a:rPr lang="en-US" sz="2600" b="1" dirty="0" smtClean="0">
                          <a:latin typeface="Times New Roman" pitchFamily="18" charset="0"/>
                          <a:cs typeface="Times New Roman" pitchFamily="18" charset="0"/>
                        </a:rPr>
                        <a:t>Tên</a:t>
                      </a:r>
                      <a:r>
                        <a:rPr lang="en-US" sz="2600" b="1" baseline="0" dirty="0" smtClean="0">
                          <a:latin typeface="Times New Roman" pitchFamily="18" charset="0"/>
                          <a:cs typeface="Times New Roman" pitchFamily="18" charset="0"/>
                        </a:rPr>
                        <a:t> sinh vật</a:t>
                      </a:r>
                      <a:endParaRPr lang="en-US" sz="2600" b="1" dirty="0">
                        <a:latin typeface="Times New Roman" pitchFamily="18" charset="0"/>
                        <a:cs typeface="Times New Roman" pitchFamily="18" charset="0"/>
                      </a:endParaRPr>
                    </a:p>
                  </a:txBody>
                  <a:tcPr/>
                </a:tc>
                <a:tc>
                  <a:txBody>
                    <a:bodyPr/>
                    <a:lstStyle/>
                    <a:p>
                      <a:pPr algn="ctr"/>
                      <a:r>
                        <a:rPr lang="en-US" sz="2600" b="1" dirty="0" smtClean="0">
                          <a:latin typeface="Times New Roman" pitchFamily="18" charset="0"/>
                          <a:cs typeface="Times New Roman" pitchFamily="18" charset="0"/>
                        </a:rPr>
                        <a:t>Đặc</a:t>
                      </a:r>
                      <a:r>
                        <a:rPr lang="en-US" sz="2600" b="1" baseline="0" dirty="0" smtClean="0">
                          <a:latin typeface="Times New Roman" pitchFamily="18" charset="0"/>
                          <a:cs typeface="Times New Roman" pitchFamily="18" charset="0"/>
                        </a:rPr>
                        <a:t> diểm</a:t>
                      </a:r>
                      <a:endParaRPr lang="en-US" sz="2600" b="1" dirty="0">
                        <a:latin typeface="Times New Roman" pitchFamily="18" charset="0"/>
                        <a:cs typeface="Times New Roman" pitchFamily="18" charset="0"/>
                      </a:endParaRPr>
                    </a:p>
                  </a:txBody>
                  <a:tcPr/>
                </a:tc>
              </a:tr>
              <a:tr h="1293706">
                <a:tc>
                  <a:txBody>
                    <a:bodyPr/>
                    <a:lstStyle/>
                    <a:p>
                      <a:pPr algn="ctr"/>
                      <a:r>
                        <a:rPr lang="en-US" sz="2600" dirty="0" smtClean="0">
                          <a:latin typeface="Times New Roman" pitchFamily="18" charset="0"/>
                          <a:cs typeface="Times New Roman" pitchFamily="18" charset="0"/>
                        </a:rPr>
                        <a:t>Sinh vật biến nhiệt</a:t>
                      </a:r>
                      <a:endParaRPr lang="en-US" sz="2600" b="0" dirty="0">
                        <a:latin typeface="Times New Roman" pitchFamily="18" charset="0"/>
                        <a:cs typeface="Times New Roman" pitchFamily="18" charset="0"/>
                      </a:endParaRPr>
                    </a:p>
                  </a:txBody>
                  <a:tcPr/>
                </a:tc>
                <a:tc>
                  <a:txBody>
                    <a:bodyPr/>
                    <a:lstStyle/>
                    <a:p>
                      <a:r>
                        <a:rPr lang="en-US" sz="2600" dirty="0" smtClean="0">
                          <a:latin typeface="Times New Roman" pitchFamily="18" charset="0"/>
                          <a:cs typeface="Times New Roman" pitchFamily="18" charset="0"/>
                        </a:rPr>
                        <a:t>Vi sinh vật, nấm, động vật không</a:t>
                      </a:r>
                      <a:r>
                        <a:rPr lang="en-US" sz="2600" baseline="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xương sống, cá, ếch nhái, bò sát</a:t>
                      </a:r>
                      <a:endParaRPr lang="en-US" sz="2600" b="0" dirty="0">
                        <a:latin typeface="Times New Roman" pitchFamily="18" charset="0"/>
                        <a:cs typeface="Times New Roman" pitchFamily="18" charset="0"/>
                      </a:endParaRPr>
                    </a:p>
                  </a:txBody>
                  <a:tcPr/>
                </a:tc>
                <a:tc>
                  <a:txBody>
                    <a:bodyPr/>
                    <a:lstStyle/>
                    <a:p>
                      <a:r>
                        <a:rPr lang="en-US" sz="2600" dirty="0" smtClean="0">
                          <a:latin typeface="Times New Roman" pitchFamily="18" charset="0"/>
                          <a:cs typeface="Times New Roman" pitchFamily="18" charset="0"/>
                        </a:rPr>
                        <a:t>Có nhiệt độ cơ thể phụ thuộc vào nhiệt</a:t>
                      </a:r>
                      <a:r>
                        <a:rPr lang="en-US" sz="2600" baseline="0" dirty="0" smtClean="0">
                          <a:latin typeface="Times New Roman" pitchFamily="18" charset="0"/>
                          <a:cs typeface="Times New Roman" pitchFamily="18" charset="0"/>
                        </a:rPr>
                        <a:t> độ</a:t>
                      </a:r>
                      <a:r>
                        <a:rPr lang="en-US" sz="2600" dirty="0" smtClean="0">
                          <a:latin typeface="Times New Roman" pitchFamily="18" charset="0"/>
                          <a:cs typeface="Times New Roman" pitchFamily="18" charset="0"/>
                        </a:rPr>
                        <a:t> môi trường. </a:t>
                      </a:r>
                      <a:endParaRPr lang="en-US" sz="2600" b="0" dirty="0">
                        <a:latin typeface="Times New Roman" pitchFamily="18" charset="0"/>
                        <a:cs typeface="Times New Roman" pitchFamily="18" charset="0"/>
                      </a:endParaRPr>
                    </a:p>
                  </a:txBody>
                  <a:tcPr/>
                </a:tc>
              </a:tr>
              <a:tr h="1718733">
                <a:tc>
                  <a:txBody>
                    <a:bodyPr/>
                    <a:lstStyle/>
                    <a:p>
                      <a:pPr algn="ctr"/>
                      <a:r>
                        <a:rPr lang="en-US" sz="2600" b="0" dirty="0" smtClean="0">
                          <a:latin typeface="Times New Roman" pitchFamily="18" charset="0"/>
                          <a:cs typeface="Times New Roman" pitchFamily="18" charset="0"/>
                        </a:rPr>
                        <a:t>Sinh vật</a:t>
                      </a:r>
                      <a:r>
                        <a:rPr lang="en-US" sz="2600" b="0" baseline="0" dirty="0" smtClean="0">
                          <a:latin typeface="Times New Roman" pitchFamily="18" charset="0"/>
                          <a:cs typeface="Times New Roman" pitchFamily="18" charset="0"/>
                        </a:rPr>
                        <a:t> hằng nhiệt</a:t>
                      </a:r>
                      <a:endParaRPr lang="en-US" sz="2600" b="0" dirty="0">
                        <a:latin typeface="Times New Roman" pitchFamily="18" charset="0"/>
                        <a:cs typeface="Times New Roman" pitchFamily="18" charset="0"/>
                      </a:endParaRPr>
                    </a:p>
                  </a:txBody>
                  <a:tcPr/>
                </a:tc>
                <a:tc>
                  <a:txBody>
                    <a:bodyPr/>
                    <a:lstStyle/>
                    <a:p>
                      <a:r>
                        <a:rPr lang="en-US" sz="2600" b="0" dirty="0" smtClean="0">
                          <a:latin typeface="Times New Roman" pitchFamily="18" charset="0"/>
                          <a:cs typeface="Times New Roman" pitchFamily="18" charset="0"/>
                        </a:rPr>
                        <a:t>Các</a:t>
                      </a:r>
                      <a:r>
                        <a:rPr lang="en-US" sz="2600" b="0" baseline="0" dirty="0" smtClean="0">
                          <a:latin typeface="Times New Roman" pitchFamily="18" charset="0"/>
                          <a:cs typeface="Times New Roman" pitchFamily="18" charset="0"/>
                        </a:rPr>
                        <a:t> động vật có tổ chức cao như: chim, thú và con người</a:t>
                      </a:r>
                      <a:endParaRPr lang="en-US" sz="2600" b="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dirty="0" smtClean="0">
                          <a:latin typeface="Times New Roman" pitchFamily="18" charset="0"/>
                          <a:cs typeface="Times New Roman" pitchFamily="18" charset="0"/>
                        </a:rPr>
                        <a:t>Có nhiệt độ cơ thể không</a:t>
                      </a:r>
                      <a:r>
                        <a:rPr lang="en-US" sz="2600" baseline="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phụ thuộc vào nhiệt</a:t>
                      </a:r>
                      <a:r>
                        <a:rPr lang="en-US" sz="2600" baseline="0" dirty="0" smtClean="0">
                          <a:latin typeface="Times New Roman" pitchFamily="18" charset="0"/>
                          <a:cs typeface="Times New Roman" pitchFamily="18" charset="0"/>
                        </a:rPr>
                        <a:t> độ</a:t>
                      </a:r>
                      <a:r>
                        <a:rPr lang="en-US" sz="2600" dirty="0" smtClean="0">
                          <a:latin typeface="Times New Roman" pitchFamily="18" charset="0"/>
                          <a:cs typeface="Times New Roman" pitchFamily="18" charset="0"/>
                        </a:rPr>
                        <a:t> môi trường. </a:t>
                      </a:r>
                      <a:endParaRPr lang="en-US" sz="2600" b="0" dirty="0" smtClean="0">
                        <a:latin typeface="Times New Roman" pitchFamily="18" charset="0"/>
                        <a:cs typeface="Times New Roman" pitchFamily="18" charset="0"/>
                      </a:endParaRPr>
                    </a:p>
                    <a:p>
                      <a:endParaRPr lang="en-US" sz="2600" b="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plus(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descr="Blue tissue paper"/>
          <p:cNvSpPr txBox="1">
            <a:spLocks noChangeArrowheads="1"/>
          </p:cNvSpPr>
          <p:nvPr/>
        </p:nvSpPr>
        <p:spPr bwMode="auto">
          <a:xfrm>
            <a:off x="228600" y="513546"/>
            <a:ext cx="8610600" cy="477054"/>
          </a:xfrm>
          <a:prstGeom prst="rect">
            <a:avLst/>
          </a:prstGeom>
          <a:blipFill dpi="0" rotWithShape="1">
            <a:blip r:embed="rId3"/>
            <a:srcRect/>
            <a:tile tx="0" ty="0" sx="100000" sy="100000" flip="none" algn="tl"/>
          </a:blipFill>
          <a:ln w="9525">
            <a:noFill/>
            <a:miter lim="800000"/>
            <a:headEnd/>
            <a:tailEnd/>
          </a:ln>
          <a:effectLst/>
        </p:spPr>
        <p:txBody>
          <a:bodyPr wrap="square">
            <a:spAutoFit/>
          </a:bodyPr>
          <a:lstStyle/>
          <a:p>
            <a:pPr>
              <a:spcBef>
                <a:spcPct val="50000"/>
              </a:spcBef>
            </a:pPr>
            <a:r>
              <a:rPr lang="en-US" sz="2500" b="1" dirty="0">
                <a:solidFill>
                  <a:srgbClr val="FF0000"/>
                </a:solidFill>
                <a:latin typeface="Times New Roman" pitchFamily="18" charset="0"/>
              </a:rPr>
              <a:t>II/ ẢNH HƯỞNG CỦA ĐỘ ẨM LÊN ĐỜI SỐNG SINH </a:t>
            </a:r>
            <a:r>
              <a:rPr lang="en-US" sz="2500" b="1" dirty="0" smtClean="0">
                <a:solidFill>
                  <a:srgbClr val="FF0000"/>
                </a:solidFill>
                <a:latin typeface="Times New Roman" pitchFamily="18" charset="0"/>
              </a:rPr>
              <a:t>VẬT</a:t>
            </a:r>
            <a:endParaRPr lang="en-US" sz="2500" b="1" dirty="0">
              <a:solidFill>
                <a:srgbClr val="FF0000"/>
              </a:solidFill>
              <a:latin typeface="Times New Roman" pitchFamily="18" charset="0"/>
            </a:endParaRPr>
          </a:p>
        </p:txBody>
      </p:sp>
      <p:sp>
        <p:nvSpPr>
          <p:cNvPr id="7" name="Content Placeholder 2"/>
          <p:cNvSpPr>
            <a:spLocks noGrp="1"/>
          </p:cNvSpPr>
          <p:nvPr>
            <p:ph idx="1"/>
          </p:nvPr>
        </p:nvSpPr>
        <p:spPr>
          <a:xfrm>
            <a:off x="457200" y="1219200"/>
            <a:ext cx="8229600" cy="3200400"/>
          </a:xfrm>
        </p:spPr>
        <p:txBody>
          <a:bodyPr>
            <a:normAutofit/>
          </a:bodyPr>
          <a:lstStyle/>
          <a:p>
            <a:pPr>
              <a:buFontTx/>
              <a:buChar char="-"/>
            </a:pPr>
            <a:r>
              <a:rPr lang="en-US" sz="2600" dirty="0" smtClean="0">
                <a:latin typeface="Times New Roman" pitchFamily="18" charset="0"/>
                <a:cs typeface="Times New Roman" pitchFamily="18" charset="0"/>
              </a:rPr>
              <a:t>Độ ẩm không khí và độ ẩm của đất ảnh hưởng nhiều đến sinh trưởng và phát triển của sinh vật</a:t>
            </a:r>
          </a:p>
          <a:p>
            <a:pPr>
              <a:buNone/>
            </a:pPr>
            <a:r>
              <a:rPr lang="en-US" sz="2600" dirty="0" smtClean="0">
                <a:latin typeface="Times New Roman" pitchFamily="18" charset="0"/>
                <a:cs typeface="Times New Roman" pitchFamily="18" charset="0"/>
              </a:rPr>
              <a:t>    + Có những sinh vật thường xuyên sống trong nước hoặc trong môi trường ẩm ướt ven các bờ suối, dưới tán cây rừng rậm</a:t>
            </a:r>
          </a:p>
          <a:p>
            <a:pPr>
              <a:buNone/>
            </a:pPr>
            <a:r>
              <a:rPr lang="en-US" sz="2600" dirty="0" smtClean="0">
                <a:latin typeface="Times New Roman" pitchFamily="18" charset="0"/>
                <a:cs typeface="Times New Roman" pitchFamily="18" charset="0"/>
              </a:rPr>
              <a:t>    + Có những sinh vật sống nơi có khí hậu khô như hoang mạc, vùng núi đá</a:t>
            </a:r>
          </a:p>
          <a:p>
            <a:pPr>
              <a:buNone/>
            </a:pPr>
            <a:endParaRPr lang="en-US"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p:cTn id="1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p:cTn id="20"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p:cTn id="2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1"/>
          <p:cNvSpPr txBox="1">
            <a:spLocks noChangeArrowheads="1"/>
          </p:cNvSpPr>
          <p:nvPr/>
        </p:nvSpPr>
        <p:spPr bwMode="auto">
          <a:xfrm>
            <a:off x="2590800" y="467380"/>
            <a:ext cx="3810000" cy="523220"/>
          </a:xfrm>
          <a:prstGeom prst="rect">
            <a:avLst/>
          </a:prstGeom>
          <a:noFill/>
          <a:ln w="9525">
            <a:noFill/>
            <a:miter lim="800000"/>
            <a:headEnd/>
            <a:tailEnd/>
          </a:ln>
          <a:effectLst/>
        </p:spPr>
        <p:txBody>
          <a:bodyPr>
            <a:spAutoFit/>
          </a:bodyPr>
          <a:lstStyle/>
          <a:p>
            <a:pPr algn="ctr">
              <a:spcBef>
                <a:spcPct val="50000"/>
              </a:spcBef>
            </a:pPr>
            <a:r>
              <a:rPr lang="en-US" sz="2800" b="1" dirty="0">
                <a:latin typeface="Times New Roman" pitchFamily="18" charset="0"/>
                <a:cs typeface="Times New Roman" pitchFamily="18" charset="0"/>
              </a:rPr>
              <a:t>Nhóm thực vật ưa ẩm</a:t>
            </a:r>
          </a:p>
        </p:txBody>
      </p:sp>
      <p:pic>
        <p:nvPicPr>
          <p:cNvPr id="7" name="Picture 5" descr="scan0001"/>
          <p:cNvPicPr>
            <a:picLocks noGrp="1" noChangeAspect="1" noChangeArrowheads="1"/>
          </p:cNvPicPr>
          <p:nvPr>
            <p:ph sz="half" idx="1"/>
          </p:nvPr>
        </p:nvPicPr>
        <p:blipFill>
          <a:blip r:embed="rId2"/>
          <a:srcRect/>
          <a:stretch>
            <a:fillRect/>
          </a:stretch>
        </p:blipFill>
        <p:spPr>
          <a:xfrm>
            <a:off x="76200" y="1295400"/>
            <a:ext cx="4495800" cy="3276600"/>
          </a:xfrm>
          <a:noFill/>
          <a:ln/>
        </p:spPr>
      </p:pic>
      <p:pic>
        <p:nvPicPr>
          <p:cNvPr id="8" name="Picture 7"/>
          <p:cNvPicPr>
            <a:picLocks noChangeAspect="1" noChangeArrowheads="1"/>
          </p:cNvPicPr>
          <p:nvPr/>
        </p:nvPicPr>
        <p:blipFill>
          <a:blip r:embed="rId3"/>
          <a:srcRect/>
          <a:stretch>
            <a:fillRect/>
          </a:stretch>
        </p:blipFill>
        <p:spPr>
          <a:xfrm>
            <a:off x="4572000" y="1295400"/>
            <a:ext cx="4572000" cy="3257550"/>
          </a:xfrm>
          <a:prstGeom prst="rect">
            <a:avLst/>
          </a:prstGeom>
          <a:noFill/>
          <a:ln/>
        </p:spPr>
      </p:pic>
      <p:sp>
        <p:nvSpPr>
          <p:cNvPr id="9" name="Text Box 10"/>
          <p:cNvSpPr txBox="1">
            <a:spLocks noChangeArrowheads="1"/>
          </p:cNvSpPr>
          <p:nvPr/>
        </p:nvSpPr>
        <p:spPr bwMode="auto">
          <a:xfrm>
            <a:off x="228600" y="4953000"/>
            <a:ext cx="3886200" cy="830997"/>
          </a:xfrm>
          <a:prstGeom prst="rect">
            <a:avLst/>
          </a:prstGeom>
          <a:solidFill>
            <a:schemeClr val="accent1">
              <a:lumMod val="40000"/>
              <a:lumOff val="60000"/>
            </a:schemeClr>
          </a:solidFill>
          <a:ln w="9525">
            <a:noFill/>
            <a:miter lim="800000"/>
            <a:headEnd/>
            <a:tailEnd/>
          </a:ln>
          <a:effectLst/>
        </p:spPr>
        <p:txBody>
          <a:bodyPr>
            <a:spAutoFit/>
          </a:bodyPr>
          <a:lstStyle/>
          <a:p>
            <a:pPr algn="ctr">
              <a:spcBef>
                <a:spcPct val="50000"/>
              </a:spcBef>
            </a:pPr>
            <a:r>
              <a:rPr lang="en-US" sz="2400" b="1" dirty="0">
                <a:latin typeface="Times New Roman" pitchFamily="18" charset="0"/>
                <a:cs typeface="Times New Roman" pitchFamily="18" charset="0"/>
              </a:rPr>
              <a:t>Cây sống nơi ẩm </a:t>
            </a:r>
            <a:r>
              <a:rPr lang="en-US" sz="2400" b="1" dirty="0" smtClean="0">
                <a:latin typeface="Times New Roman" pitchFamily="18" charset="0"/>
                <a:cs typeface="Times New Roman" pitchFamily="18" charset="0"/>
              </a:rPr>
              <a:t>ướt, thiếu </a:t>
            </a:r>
            <a:r>
              <a:rPr lang="en-US" sz="2400" b="1" dirty="0">
                <a:latin typeface="Times New Roman" pitchFamily="18" charset="0"/>
                <a:cs typeface="Times New Roman" pitchFamily="18" charset="0"/>
              </a:rPr>
              <a:t>ánh sáng</a:t>
            </a:r>
          </a:p>
        </p:txBody>
      </p:sp>
      <p:sp>
        <p:nvSpPr>
          <p:cNvPr id="11" name="Text Box 11"/>
          <p:cNvSpPr txBox="1">
            <a:spLocks noChangeArrowheads="1"/>
          </p:cNvSpPr>
          <p:nvPr/>
        </p:nvSpPr>
        <p:spPr bwMode="auto">
          <a:xfrm>
            <a:off x="4800600" y="4953000"/>
            <a:ext cx="4191000" cy="830997"/>
          </a:xfrm>
          <a:prstGeom prst="rect">
            <a:avLst/>
          </a:prstGeom>
          <a:solidFill>
            <a:schemeClr val="accent1">
              <a:lumMod val="40000"/>
              <a:lumOff val="60000"/>
            </a:schemeClr>
          </a:solidFill>
          <a:ln w="9525">
            <a:noFill/>
            <a:miter lim="800000"/>
            <a:headEnd/>
            <a:tailEnd/>
          </a:ln>
          <a:effectLst/>
        </p:spPr>
        <p:txBody>
          <a:bodyPr wrap="square">
            <a:spAutoFit/>
          </a:bodyPr>
          <a:lstStyle/>
          <a:p>
            <a:pPr algn="ctr">
              <a:spcBef>
                <a:spcPct val="50000"/>
              </a:spcBef>
            </a:pPr>
            <a:r>
              <a:rPr lang="en-US" sz="2400" b="1" dirty="0">
                <a:latin typeface="Times New Roman" pitchFamily="18" charset="0"/>
                <a:cs typeface="Times New Roman" pitchFamily="18" charset="0"/>
              </a:rPr>
              <a:t>Cây sống nơi ẩm ướt nhưng có nhiều ánh sáng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TotalTime>
  <Words>817</Words>
  <Application>Microsoft Office PowerPoint</Application>
  <PresentationFormat>On-screen Show (4:3)</PresentationFormat>
  <Paragraphs>65</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 </vt:lpstr>
      <vt:lpstr>Slide 3</vt:lpstr>
      <vt:lpstr>Slide 4</vt:lpstr>
      <vt:lpstr>Slide 5</vt:lpstr>
      <vt:lpstr>Slide 6</vt:lpstr>
      <vt:lpstr>- Dựa vào sự ảnh hưởng của nhiệt độ lên đời sống sinh vật. Người ta chia sinh vật thành 2 nhóm</vt:lpstr>
      <vt:lpstr>Slide 8</vt:lpstr>
      <vt:lpstr>Slide 9</vt:lpstr>
      <vt:lpstr>Slide 10</vt:lpstr>
      <vt:lpstr>Slide 11</vt:lpstr>
      <vt:lpstr>Slide 12</vt:lpstr>
      <vt:lpstr>Slide 13</vt:lpstr>
      <vt:lpstr>Slide 14</vt:lpstr>
      <vt:lpstr>- Dựa vào ảnh hưởng của độ ẩm lên đời sống sinh vật, người ta chia thực vật thành các nhóm: thực vật ưa ẩm, thực vật chịu hạn, động vật ưa ẩm, động vật ưa khô</vt:lpstr>
      <vt:lpstr>Slide 16</vt:lpstr>
    </vt:vector>
  </TitlesOfParts>
  <Company>ctn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Huy</dc:creator>
  <cp:lastModifiedBy>Huy</cp:lastModifiedBy>
  <cp:revision>23</cp:revision>
  <dcterms:created xsi:type="dcterms:W3CDTF">2019-01-10T05:09:43Z</dcterms:created>
  <dcterms:modified xsi:type="dcterms:W3CDTF">2019-01-22T14:09:47Z</dcterms:modified>
</cp:coreProperties>
</file>